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398" r:id="rId3"/>
    <p:sldId id="344" r:id="rId4"/>
    <p:sldId id="299" r:id="rId5"/>
    <p:sldId id="399" r:id="rId6"/>
    <p:sldId id="400" r:id="rId7"/>
    <p:sldId id="401" r:id="rId8"/>
    <p:sldId id="402" r:id="rId9"/>
    <p:sldId id="329" r:id="rId10"/>
    <p:sldId id="403" r:id="rId11"/>
    <p:sldId id="404" r:id="rId12"/>
    <p:sldId id="405" r:id="rId13"/>
    <p:sldId id="406" r:id="rId14"/>
    <p:sldId id="407" r:id="rId15"/>
    <p:sldId id="409" r:id="rId16"/>
    <p:sldId id="410" r:id="rId17"/>
    <p:sldId id="411" r:id="rId18"/>
    <p:sldId id="412" r:id="rId19"/>
    <p:sldId id="413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  <p:embeddedFont>
      <p:font typeface="Ink Free" panose="03080402000500000000" pitchFamily="66" charset="0"/>
      <p:regular r:id="rId32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90" d="100"/>
          <a:sy n="90" d="100"/>
        </p:scale>
        <p:origin x="-66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2a1da57b-0bd2-4fc9-bed3-1a19f55613cc/assets/audio/06__unit_02_lesson_4_-_trouble_with_snakes_and_spiders_-__dialogue_2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2a1da57b-0bd2-4fc9-bed3-1a19f55613cc/assets/audio/06__unit_02_lesson_4_-_trouble_with_snakes_and_spiders_-__dialogue_2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2a1da57b-0bd2-4fc9-bed3-1a19f55613cc/assets/audio/07__unit_02_lesson_4_-_trouble_with_snakes_and_spiders_-_dialogue_3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2a1da57b-0bd2-4fc9-bed3-1a19f55613cc/assets/audio/07__unit_02_lesson_4_-_trouble_with_snakes_and_spiders_-_dialogue_3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2a1da57b-0bd2-4fc9-bed3-1a19f55613cc/" TargetMode="External"/><Relationship Id="rId5" Type="http://schemas.openxmlformats.org/officeDocument/2006/relationships/image" Target="../media/image26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636/841/15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My place,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place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3429000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Pets</a:t>
            </a:r>
            <a:r>
              <a:rPr lang="hr-HR" sz="4400" dirty="0">
                <a:ea typeface="Cambria" panose="02040503050406030204" pitchFamily="18" charset="0"/>
              </a:rPr>
              <a:t> at home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12308"/>
            <a:ext cx="5135205" cy="686241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864" y="815288"/>
            <a:ext cx="8637225" cy="42357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33762" y="54124"/>
            <a:ext cx="6742694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words in task 1a to complete the sentences below.</a:t>
            </a:r>
            <a:br>
              <a:rPr lang="hr-HR" sz="2000" b="1" dirty="0"/>
            </a:br>
            <a:r>
              <a:rPr lang="hr-HR" sz="2000" i="1" dirty="0"/>
              <a:t>Koristeći riječi iz a dijela zadatka nadopuni rečenice.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FD3E2A7-507B-4E74-A5B2-434FDAFB4964}"/>
              </a:ext>
            </a:extLst>
          </p:cNvPr>
          <p:cNvSpPr txBox="1">
            <a:spLocks/>
          </p:cNvSpPr>
          <p:nvPr/>
        </p:nvSpPr>
        <p:spPr>
          <a:xfrm>
            <a:off x="4637230" y="1713577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precious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CD7E14A-6B65-48E1-9CB2-6148EC23E121}"/>
              </a:ext>
            </a:extLst>
          </p:cNvPr>
          <p:cNvSpPr txBox="1">
            <a:spLocks/>
          </p:cNvSpPr>
          <p:nvPr/>
        </p:nvSpPr>
        <p:spPr>
          <a:xfrm>
            <a:off x="7015708" y="2186528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deal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with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F950C9C-1D4C-4191-9914-5E5E475352A2}"/>
              </a:ext>
            </a:extLst>
          </p:cNvPr>
          <p:cNvSpPr txBox="1">
            <a:spLocks/>
          </p:cNvSpPr>
          <p:nvPr/>
        </p:nvSpPr>
        <p:spPr>
          <a:xfrm>
            <a:off x="7063571" y="2663282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ordinary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529BA59-A16C-4A59-982E-6798016E9DAB}"/>
              </a:ext>
            </a:extLst>
          </p:cNvPr>
          <p:cNvSpPr txBox="1">
            <a:spLocks/>
          </p:cNvSpPr>
          <p:nvPr/>
        </p:nvSpPr>
        <p:spPr>
          <a:xfrm>
            <a:off x="8309006" y="3148588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feel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homesick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28935114-9C84-47F3-BF44-11AB5E4AE710}"/>
              </a:ext>
            </a:extLst>
          </p:cNvPr>
          <p:cNvSpPr txBox="1">
            <a:spLocks/>
          </p:cNvSpPr>
          <p:nvPr/>
        </p:nvSpPr>
        <p:spPr>
          <a:xfrm>
            <a:off x="5626058" y="3635975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71FD127-6629-4ACA-9E76-82C2D29AF037}"/>
              </a:ext>
            </a:extLst>
          </p:cNvPr>
          <p:cNvSpPr txBox="1">
            <a:spLocks/>
          </p:cNvSpPr>
          <p:nvPr/>
        </p:nvSpPr>
        <p:spPr>
          <a:xfrm>
            <a:off x="6519193" y="4104262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team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7D9C7CD-B3AC-49DA-8BDC-ED50FDDBDDE8}"/>
              </a:ext>
            </a:extLst>
          </p:cNvPr>
          <p:cNvSpPr txBox="1">
            <a:spLocks/>
          </p:cNvSpPr>
          <p:nvPr/>
        </p:nvSpPr>
        <p:spPr>
          <a:xfrm>
            <a:off x="5265124" y="4585680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equipment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E3EECDC-A93E-4DCC-A955-06698AD41F4F}"/>
              </a:ext>
            </a:extLst>
          </p:cNvPr>
          <p:cNvSpPr txBox="1">
            <a:spLocks/>
          </p:cNvSpPr>
          <p:nvPr/>
        </p:nvSpPr>
        <p:spPr>
          <a:xfrm>
            <a:off x="5133762" y="5280277"/>
            <a:ext cx="6742694" cy="16960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Opiši svoga stvarnog / svoga željenog / svog izmišljenog ljubimca koristeći se zadanim: </a:t>
            </a:r>
            <a:br>
              <a:rPr lang="hr-HR" sz="2000" i="1" dirty="0"/>
            </a:br>
            <a:r>
              <a:rPr lang="hr-HR" sz="2000" i="1" dirty="0"/>
              <a:t>a) barem četiri riječi iz prvog zadatka u udžbeniku na 28. stranici;</a:t>
            </a:r>
            <a:br>
              <a:rPr lang="hr-HR" sz="2000" i="1" dirty="0"/>
            </a:br>
            <a:r>
              <a:rPr lang="hr-HR" sz="2000" i="1" dirty="0"/>
              <a:t>b) barem četiri broja;</a:t>
            </a:r>
            <a:br>
              <a:rPr lang="hr-HR" sz="2000" i="1" dirty="0"/>
            </a:br>
            <a:r>
              <a:rPr lang="hr-HR" sz="2000" i="1" dirty="0"/>
              <a:t>c) barem četiri pridjeva.</a:t>
            </a:r>
          </a:p>
        </p:txBody>
      </p:sp>
    </p:spTree>
    <p:extLst>
      <p:ext uri="{BB962C8B-B14F-4D97-AF65-F5344CB8AC3E}">
        <p14:creationId xmlns:p14="http://schemas.microsoft.com/office/powerpoint/2010/main" val="336408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E78372-CE68-49D3-80E3-D44316507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510363"/>
            <a:ext cx="8220725" cy="58050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669CE20-048C-4AB6-AB04-04ED19925144}"/>
              </a:ext>
            </a:extLst>
          </p:cNvPr>
          <p:cNvSpPr txBox="1">
            <a:spLocks/>
          </p:cNvSpPr>
          <p:nvPr/>
        </p:nvSpPr>
        <p:spPr>
          <a:xfrm>
            <a:off x="8688173" y="1945757"/>
            <a:ext cx="3269201" cy="487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special about Liam?</a:t>
            </a:r>
            <a:r>
              <a:rPr lang="hr-HR" sz="2000" b="1" dirty="0"/>
              <a:t> </a:t>
            </a:r>
            <a:r>
              <a:rPr lang="hr-HR" sz="2000" i="1" dirty="0"/>
              <a:t>Zašto je </a:t>
            </a:r>
            <a:r>
              <a:rPr lang="hr-HR" sz="2000" i="1" dirty="0" err="1"/>
              <a:t>Liam</a:t>
            </a:r>
            <a:r>
              <a:rPr lang="hr-HR" sz="2000" i="1" dirty="0"/>
              <a:t> poseban?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think</a:t>
            </a:r>
            <a:r>
              <a:rPr lang="hr-HR" sz="2000" b="1" dirty="0"/>
              <a:t> </a:t>
            </a:r>
            <a:r>
              <a:rPr lang="en-US" sz="2000" b="1" dirty="0"/>
              <a:t>his parents feel about his hobby? </a:t>
            </a:r>
            <a:r>
              <a:rPr lang="hr-HR" sz="2000" i="1" dirty="0"/>
              <a:t>Što njegovi roditelji misle o njegovom hobiju?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</a:t>
            </a:r>
            <a:r>
              <a:rPr lang="hr-HR" sz="2000" b="1" dirty="0"/>
              <a:t> </a:t>
            </a:r>
            <a:r>
              <a:rPr lang="en-US" sz="2000" b="1" dirty="0"/>
              <a:t>think about Liam’s hobby?</a:t>
            </a:r>
            <a:r>
              <a:rPr lang="hr-HR" sz="2000" b="1" dirty="0"/>
              <a:t> </a:t>
            </a:r>
            <a:r>
              <a:rPr lang="hr-HR" sz="2000" i="1" dirty="0"/>
              <a:t>Što ti misliš o njegovom hobiju?</a:t>
            </a:r>
          </a:p>
        </p:txBody>
      </p:sp>
    </p:spTree>
    <p:extLst>
      <p:ext uri="{BB962C8B-B14F-4D97-AF65-F5344CB8AC3E}">
        <p14:creationId xmlns:p14="http://schemas.microsoft.com/office/powerpoint/2010/main" val="361679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756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97" y="1827234"/>
            <a:ext cx="10120948" cy="41573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73036" y="1027260"/>
            <a:ext cx="663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sentences and decide who is saying them.</a:t>
            </a:r>
            <a:br>
              <a:rPr lang="hr-HR" sz="2000" b="1" dirty="0"/>
            </a:br>
            <a:r>
              <a:rPr lang="hr-HR" sz="2000" i="1" dirty="0"/>
              <a:t>Pročitaj rečenice i zapiši tko ih izgovara.</a:t>
            </a: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873A9DFB-E292-4830-8B8A-8FF6DF94AC1C}"/>
              </a:ext>
            </a:extLst>
          </p:cNvPr>
          <p:cNvSpPr txBox="1">
            <a:spLocks/>
          </p:cNvSpPr>
          <p:nvPr/>
        </p:nvSpPr>
        <p:spPr>
          <a:xfrm>
            <a:off x="2381693" y="3562127"/>
            <a:ext cx="5975497" cy="26047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50" i="1" dirty="0" err="1">
                <a:solidFill>
                  <a:srgbClr val="FF0000"/>
                </a:solidFill>
              </a:rPr>
              <a:t>Liam</a:t>
            </a:r>
            <a:endParaRPr lang="hr-HR" sz="24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50" i="1" dirty="0" err="1">
                <a:solidFill>
                  <a:srgbClr val="FF0000"/>
                </a:solidFill>
              </a:rPr>
              <a:t>Liam’s</a:t>
            </a:r>
            <a:r>
              <a:rPr lang="hr-HR" sz="2450" i="1" dirty="0">
                <a:solidFill>
                  <a:srgbClr val="FF0000"/>
                </a:solidFill>
              </a:rPr>
              <a:t> </a:t>
            </a:r>
            <a:r>
              <a:rPr lang="hr-HR" sz="2450" i="1" dirty="0" err="1">
                <a:solidFill>
                  <a:srgbClr val="FF0000"/>
                </a:solidFill>
              </a:rPr>
              <a:t>father</a:t>
            </a:r>
            <a:endParaRPr lang="hr-HR" sz="24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50" i="1" dirty="0">
                <a:solidFill>
                  <a:srgbClr val="FF0000"/>
                </a:solidFill>
              </a:rPr>
              <a:t>Liam's mother </a:t>
            </a:r>
            <a:endParaRPr lang="hr-HR" sz="24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50" i="1" dirty="0">
                <a:solidFill>
                  <a:srgbClr val="FF0000"/>
                </a:solidFill>
              </a:rPr>
              <a:t>a shop assistant </a:t>
            </a:r>
            <a:endParaRPr lang="hr-HR" sz="24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50" i="1" dirty="0">
                <a:solidFill>
                  <a:srgbClr val="FF0000"/>
                </a:solidFill>
              </a:rPr>
              <a:t>Liam's </a:t>
            </a:r>
            <a:r>
              <a:rPr lang="en-US" sz="2450" i="1" dirty="0" err="1">
                <a:solidFill>
                  <a:srgbClr val="FF0000"/>
                </a:solidFill>
              </a:rPr>
              <a:t>neighbours</a:t>
            </a:r>
            <a:r>
              <a:rPr lang="en-US" sz="2450" i="1" dirty="0">
                <a:solidFill>
                  <a:srgbClr val="FF0000"/>
                </a:solidFill>
              </a:rPr>
              <a:t> </a:t>
            </a:r>
            <a:endParaRPr lang="hr-HR" sz="245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50" i="1" dirty="0">
                <a:solidFill>
                  <a:srgbClr val="FF0000"/>
                </a:solidFill>
              </a:rPr>
              <a:t>a volunteer</a:t>
            </a:r>
            <a:endParaRPr lang="hr-HR" sz="245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  <p:bldP spid="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75" y="2754229"/>
            <a:ext cx="6636198" cy="18690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119875" y="1984186"/>
            <a:ext cx="663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Otvori svoju bilježnicu i odgovori na postavljena pitanja!</a:t>
            </a:r>
          </a:p>
        </p:txBody>
      </p:sp>
    </p:spTree>
    <p:extLst>
      <p:ext uri="{BB962C8B-B14F-4D97-AF65-F5344CB8AC3E}">
        <p14:creationId xmlns:p14="http://schemas.microsoft.com/office/powerpoint/2010/main" val="24173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866456"/>
            <a:ext cx="8676005" cy="5119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9197162" y="738840"/>
            <a:ext cx="2750289" cy="569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an ABS reporter talking to</a:t>
            </a:r>
            <a:r>
              <a:rPr lang="hr-HR" sz="2000" b="1" dirty="0"/>
              <a:t> </a:t>
            </a:r>
            <a:r>
              <a:rPr lang="en-US" sz="2000" b="1" dirty="0" err="1"/>
              <a:t>Mr</a:t>
            </a:r>
            <a:r>
              <a:rPr lang="en-US" sz="2000" b="1" dirty="0"/>
              <a:t> Harris.</a:t>
            </a:r>
            <a:r>
              <a:rPr lang="hr-HR" sz="2000" b="1" dirty="0"/>
              <a:t> </a:t>
            </a:r>
            <a:r>
              <a:rPr lang="en-US" sz="2000" b="1" dirty="0"/>
              <a:t>Who is he? Complete the sentence.</a:t>
            </a:r>
            <a:br>
              <a:rPr lang="hr-HR" sz="2000" b="1" dirty="0"/>
            </a:br>
            <a:r>
              <a:rPr lang="hr-HR" sz="2000" i="1" dirty="0"/>
              <a:t>Poslušaj 1. dijalog i nadopuni tekst informacijama koje nedostaju.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https://www.e-sfera.hr/dodatni-digitalni-sadrzaji/2a1da57b-0bd2-4fc9-bed3-1a19f55613cc/assets/audio/06__unit_02_lesson_4_-_trouble_with_snakes_and_spiders_-__dialogue_2.mp3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6_07_Pets_at_home_dialogue_1">
            <a:hlinkClick r:id="" action="ppaction://media"/>
            <a:extLst>
              <a:ext uri="{FF2B5EF4-FFF2-40B4-BE49-F238E27FC236}">
                <a16:creationId xmlns:a16="http://schemas.microsoft.com/office/drawing/2014/main" id="{97E92432-A562-4510-903D-26305083B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7730" y="2929934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C5C0C86-5BA9-4268-90EC-8583BB2EE472}"/>
              </a:ext>
            </a:extLst>
          </p:cNvPr>
          <p:cNvSpPr txBox="1">
            <a:spLocks/>
          </p:cNvSpPr>
          <p:nvPr/>
        </p:nvSpPr>
        <p:spPr>
          <a:xfrm>
            <a:off x="9197162" y="6063323"/>
            <a:ext cx="358627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7B1D01-0598-4E0D-BBA4-C06C359C3893}"/>
              </a:ext>
            </a:extLst>
          </p:cNvPr>
          <p:cNvSpPr txBox="1">
            <a:spLocks/>
          </p:cNvSpPr>
          <p:nvPr/>
        </p:nvSpPr>
        <p:spPr>
          <a:xfrm>
            <a:off x="2086757" y="3447534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neighbour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19C1752-160C-467A-8DF4-0B2A5F2B0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6" y="4749764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65E88F63-6873-4B7A-9496-AFE9AB870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03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75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88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build="p"/>
      <p:bldP spid="6" grpId="0" build="p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866456"/>
            <a:ext cx="8676005" cy="5119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9145920" y="1164167"/>
            <a:ext cx="2750289" cy="569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 zvučni zapis još jednom i u bilježnicu zapiši sve pridjeve koje čuješ, a odnose se na </a:t>
            </a:r>
            <a:r>
              <a:rPr lang="hr-HR" sz="2000" i="1" dirty="0" err="1"/>
              <a:t>Liama</a:t>
            </a:r>
            <a:r>
              <a:rPr lang="hr-HR" sz="2000" i="1" dirty="0"/>
              <a:t> i njegove životinje.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https://www.e-sfera.hr/dodatni-digitalni-sadrzaji/2a1da57b-0bd2-4fc9-bed3-1a19f55613cc/assets/audio/06__unit_02_lesson_4_-_trouble_with_snakes_and_spiders_-__dialogue_2.mp3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6_07_Pets_at_home_dialogue_1">
            <a:hlinkClick r:id="" action="ppaction://media"/>
            <a:extLst>
              <a:ext uri="{FF2B5EF4-FFF2-40B4-BE49-F238E27FC236}">
                <a16:creationId xmlns:a16="http://schemas.microsoft.com/office/drawing/2014/main" id="{97E92432-A562-4510-903D-26305083B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86609" y="2683762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7B1D01-0598-4E0D-BBA4-C06C359C3893}"/>
              </a:ext>
            </a:extLst>
          </p:cNvPr>
          <p:cNvSpPr txBox="1">
            <a:spLocks/>
          </p:cNvSpPr>
          <p:nvPr/>
        </p:nvSpPr>
        <p:spPr>
          <a:xfrm>
            <a:off x="2086757" y="3447534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neighbour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19C1752-160C-467A-8DF4-0B2A5F2B0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6" y="4749764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65E88F63-6873-4B7A-9496-AFE9AB870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03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84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8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866456"/>
            <a:ext cx="8676005" cy="5119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9197162" y="749473"/>
            <a:ext cx="2750289" cy="569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an ABS reporter talking</a:t>
            </a:r>
            <a:r>
              <a:rPr lang="hr-HR" sz="2000" b="1" dirty="0"/>
              <a:t> </a:t>
            </a:r>
            <a:r>
              <a:rPr lang="en-US" sz="2000" b="1" dirty="0"/>
              <a:t>to Danny.</a:t>
            </a:r>
            <a:r>
              <a:rPr lang="hr-HR" sz="2000" b="1" dirty="0"/>
              <a:t> </a:t>
            </a:r>
            <a:r>
              <a:rPr lang="en-US" sz="2000" b="1" dirty="0"/>
              <a:t>Who is he? Complete the sentence. </a:t>
            </a:r>
            <a:r>
              <a:rPr lang="hr-HR" sz="2000" i="1" dirty="0"/>
              <a:t>Poslušaj 2. dijalog i nadopuni tekst informacijama koje nedostaju.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https://www.e-sfera.hr/dodatni-digitalni-sadrzaji/2a1da57b-0bd2-4fc9-bed3-1a19f55613cc/assets/audio/07__unit_02_lesson_4_-_trouble_with_snakes_and_spiders_-_dialogue_3.mp3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7B1D01-0598-4E0D-BBA4-C06C359C3893}"/>
              </a:ext>
            </a:extLst>
          </p:cNvPr>
          <p:cNvSpPr txBox="1">
            <a:spLocks/>
          </p:cNvSpPr>
          <p:nvPr/>
        </p:nvSpPr>
        <p:spPr>
          <a:xfrm>
            <a:off x="2086757" y="3447534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neighbour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19C1752-160C-467A-8DF4-0B2A5F2B0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6" y="4749764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65E88F63-6873-4B7A-9496-AFE9AB870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03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6_07_Pets_at_home_dialogue_2">
            <a:hlinkClick r:id="" action="ppaction://media"/>
            <a:extLst>
              <a:ext uri="{FF2B5EF4-FFF2-40B4-BE49-F238E27FC236}">
                <a16:creationId xmlns:a16="http://schemas.microsoft.com/office/drawing/2014/main" id="{459691BF-ED84-4859-8980-0518483910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03172" y="2720163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FCCAB1B-4083-43A4-80A4-6E26BD888789}"/>
              </a:ext>
            </a:extLst>
          </p:cNvPr>
          <p:cNvSpPr txBox="1">
            <a:spLocks/>
          </p:cNvSpPr>
          <p:nvPr/>
        </p:nvSpPr>
        <p:spPr>
          <a:xfrm>
            <a:off x="9197162" y="6108527"/>
            <a:ext cx="358627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C1519EF-8880-4BC1-B9BF-E3E55D6EFE88}"/>
              </a:ext>
            </a:extLst>
          </p:cNvPr>
          <p:cNvSpPr txBox="1">
            <a:spLocks/>
          </p:cNvSpPr>
          <p:nvPr/>
        </p:nvSpPr>
        <p:spPr>
          <a:xfrm>
            <a:off x="6142778" y="3436902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friend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DB8CDEA1-8322-4858-B433-44889E9AC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011" y="4733281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8D83BB6B-AD44-4CC6-82F4-8D5E479E1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465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0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52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 build="p"/>
      <p:bldP spid="11" grpId="0" build="p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" y="-9743"/>
            <a:ext cx="5100694" cy="687202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866456"/>
            <a:ext cx="8676005" cy="5119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9197162" y="749473"/>
            <a:ext cx="2750289" cy="569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/>
              <a:t>Poslušaj</a:t>
            </a:r>
            <a:r>
              <a:rPr lang="en-US" sz="2000" i="1" dirty="0"/>
              <a:t> </a:t>
            </a:r>
            <a:r>
              <a:rPr lang="en-US" sz="2000" i="1" dirty="0" err="1"/>
              <a:t>zvučni</a:t>
            </a:r>
            <a:r>
              <a:rPr lang="en-US" sz="2000" i="1" dirty="0"/>
              <a:t> </a:t>
            </a:r>
            <a:r>
              <a:rPr lang="en-US" sz="2000" i="1" dirty="0" err="1"/>
              <a:t>zapis</a:t>
            </a:r>
            <a:r>
              <a:rPr lang="en-US" sz="2000" i="1" dirty="0"/>
              <a:t> </a:t>
            </a:r>
            <a:r>
              <a:rPr lang="en-US" sz="2000" i="1" dirty="0" err="1"/>
              <a:t>još</a:t>
            </a:r>
            <a:r>
              <a:rPr lang="en-US" sz="2000" i="1" dirty="0"/>
              <a:t> </a:t>
            </a:r>
            <a:r>
              <a:rPr lang="en-US" sz="2000" i="1" dirty="0" err="1"/>
              <a:t>jednom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u </a:t>
            </a:r>
            <a:r>
              <a:rPr lang="en-US" sz="2000" i="1" dirty="0" err="1"/>
              <a:t>bilježnicu</a:t>
            </a:r>
            <a:r>
              <a:rPr lang="en-US" sz="2000" i="1" dirty="0"/>
              <a:t> </a:t>
            </a:r>
            <a:r>
              <a:rPr lang="en-US" sz="2000" i="1" dirty="0" err="1"/>
              <a:t>zapiši</a:t>
            </a:r>
            <a:r>
              <a:rPr lang="en-US" sz="2000" i="1" dirty="0"/>
              <a:t> </a:t>
            </a:r>
            <a:r>
              <a:rPr lang="en-US" sz="2000" i="1" dirty="0" err="1"/>
              <a:t>izraze</a:t>
            </a:r>
            <a:r>
              <a:rPr lang="en-US" sz="2000" i="1" dirty="0"/>
              <a:t> </a:t>
            </a:r>
            <a:r>
              <a:rPr lang="en-US" sz="2000" i="1" dirty="0" err="1"/>
              <a:t>koji</a:t>
            </a:r>
            <a:r>
              <a:rPr lang="en-US" sz="2000" i="1" dirty="0"/>
              <a:t> se</a:t>
            </a:r>
            <a:r>
              <a:rPr lang="hr-HR" sz="2000" i="1" dirty="0"/>
              <a:t> </a:t>
            </a:r>
            <a:r>
              <a:rPr lang="en-US" sz="2000" i="1" dirty="0" err="1"/>
              <a:t>odnose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</a:t>
            </a:r>
            <a:r>
              <a:rPr lang="en-US" sz="2000" i="1" dirty="0" err="1"/>
              <a:t>mišljenje</a:t>
            </a:r>
            <a:r>
              <a:rPr lang="en-US" sz="2000" i="1" dirty="0"/>
              <a:t> </a:t>
            </a:r>
            <a:r>
              <a:rPr lang="en-US" sz="2000" i="1" dirty="0" err="1"/>
              <a:t>Dannyja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ostalih</a:t>
            </a:r>
            <a:r>
              <a:rPr lang="en-US" sz="2000" i="1" dirty="0"/>
              <a:t> </a:t>
            </a:r>
            <a:r>
              <a:rPr lang="en-US" sz="2000" i="1" dirty="0" err="1"/>
              <a:t>prijatelja</a:t>
            </a:r>
            <a:r>
              <a:rPr lang="hr-HR" sz="2000" i="1" dirty="0"/>
              <a:t> </a:t>
            </a:r>
            <a:r>
              <a:rPr lang="en-US" sz="2000" i="1" dirty="0"/>
              <a:t>o </a:t>
            </a:r>
            <a:r>
              <a:rPr lang="en-US" sz="2000" i="1" dirty="0" err="1"/>
              <a:t>Liamovu</a:t>
            </a:r>
            <a:r>
              <a:rPr lang="en-US" sz="2000" i="1" dirty="0"/>
              <a:t> </a:t>
            </a:r>
            <a:r>
              <a:rPr lang="en-US" sz="2000" i="1" dirty="0" err="1"/>
              <a:t>hobiju</a:t>
            </a:r>
            <a:r>
              <a:rPr lang="en-US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https://www.e-sfera.hr/dodatni-digitalni-sadrzaji/2a1da57b-0bd2-4fc9-bed3-1a19f55613cc/assets/audio/07__unit_02_lesson_4_-_trouble_with_snakes_and_spiders_-_dialogue_3.mp3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47B1D01-0598-4E0D-BBA4-C06C359C3893}"/>
              </a:ext>
            </a:extLst>
          </p:cNvPr>
          <p:cNvSpPr txBox="1">
            <a:spLocks/>
          </p:cNvSpPr>
          <p:nvPr/>
        </p:nvSpPr>
        <p:spPr>
          <a:xfrm>
            <a:off x="2086757" y="3447534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neighbour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19C1752-160C-467A-8DF4-0B2A5F2B0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6" y="4749764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65E88F63-6873-4B7A-9496-AFE9AB870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03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6_07_Pets_at_home_dialogue_2">
            <a:hlinkClick r:id="" action="ppaction://media"/>
            <a:extLst>
              <a:ext uri="{FF2B5EF4-FFF2-40B4-BE49-F238E27FC236}">
                <a16:creationId xmlns:a16="http://schemas.microsoft.com/office/drawing/2014/main" id="{459691BF-ED84-4859-8980-0518483910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03172" y="2720163"/>
            <a:ext cx="609600" cy="609600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C1519EF-8880-4BC1-B9BF-E3E55D6EFE88}"/>
              </a:ext>
            </a:extLst>
          </p:cNvPr>
          <p:cNvSpPr txBox="1">
            <a:spLocks/>
          </p:cNvSpPr>
          <p:nvPr/>
        </p:nvSpPr>
        <p:spPr>
          <a:xfrm>
            <a:off x="6142778" y="3436902"/>
            <a:ext cx="31458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friend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DB8CDEA1-8322-4858-B433-44889E9AC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011" y="4733281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8D83BB6B-AD44-4CC6-82F4-8D5E479E1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465" y="5512918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81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52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" y="12308"/>
            <a:ext cx="5128266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87064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1623935"/>
            <a:ext cx="6742694" cy="6050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…</a:t>
            </a:r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b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1100" b="1" i="1" dirty="0"/>
          </a:p>
          <a:p>
            <a:pPr marL="0" indent="0">
              <a:buNone/>
            </a:pPr>
            <a:endParaRPr lang="hr-HR" sz="11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Pročitaj tekstove i kvačicom označi informacije koje su ti već poznate, + informacije koje do sada nisi znao, te X informacije koje su suprotne od onoga što si mislio da znaš!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828586D-BC9F-4B68-ABD4-C923D3E58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036" y="1922052"/>
            <a:ext cx="6534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6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uiExpan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12308"/>
            <a:ext cx="5135205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976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52" y="1254641"/>
            <a:ext cx="9730997" cy="24988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498885"/>
            <a:ext cx="6742694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Pokušaj odgovoriti na sljedeća pitanja.</a:t>
            </a:r>
          </a:p>
        </p:txBody>
      </p:sp>
      <p:pic>
        <p:nvPicPr>
          <p:cNvPr id="17" name="Picture 2" descr="Vidi izvornu sliku">
            <a:hlinkClick r:id="rId4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383" y="344351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5133761" y="4848446"/>
            <a:ext cx="6881969" cy="191186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6"/>
              </a:rPr>
              <a:t>https://www.e-sfera.hr/dodatni-digitalni-sadrzaji/2a1da57b-0bd2-4fc9-bed3-1a19f55613cc/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Caring for exotic pets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brizi o egzotičnim životinjama i riješi zadatke ispod teksta.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-2108849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786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46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419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700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1407541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2576370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4598767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3051347" y="3715830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ANIMALS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783949" y="2367963"/>
            <a:ext cx="779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dog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2652602" y="1861059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cat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5219363" y="1793397"/>
            <a:ext cx="1226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spider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11891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zapiši što više naziva životinja koje već znaš!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>
            <a:off x="7096714" y="1557880"/>
            <a:ext cx="5076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Which</a:t>
            </a:r>
            <a:r>
              <a:rPr lang="hr-HR" sz="2400" b="1" dirty="0"/>
              <a:t> </a:t>
            </a:r>
            <a:r>
              <a:rPr lang="en-US" sz="2400" b="1" dirty="0"/>
              <a:t>animals have long tails? </a:t>
            </a:r>
            <a:br>
              <a:rPr lang="hr-HR" sz="2400" b="1" dirty="0"/>
            </a:br>
            <a:r>
              <a:rPr lang="hr-HR" sz="2400" i="1" dirty="0"/>
              <a:t>Koje životinje imaju dugačak rep?</a:t>
            </a:r>
            <a:endParaRPr lang="hr-HR" sz="2400" b="1" dirty="0"/>
          </a:p>
          <a:p>
            <a:r>
              <a:rPr lang="en-US" sz="2400" b="1" dirty="0"/>
              <a:t>Which animals have</a:t>
            </a:r>
            <a:r>
              <a:rPr lang="hr-HR" sz="2400" b="1" dirty="0"/>
              <a:t> </a:t>
            </a:r>
            <a:r>
              <a:rPr lang="en-US" sz="2400" b="1" dirty="0"/>
              <a:t>fur? </a:t>
            </a:r>
            <a:br>
              <a:rPr lang="hr-HR" sz="2400" b="1" dirty="0"/>
            </a:br>
            <a:r>
              <a:rPr lang="hr-HR" sz="2400" i="1" dirty="0"/>
              <a:t>Koje životinje imaju krzno?</a:t>
            </a:r>
            <a:endParaRPr lang="hr-HR" sz="2400" b="1" dirty="0"/>
          </a:p>
          <a:p>
            <a:r>
              <a:rPr lang="en-US" sz="2400" b="1" dirty="0"/>
              <a:t>Which animals can harm you? </a:t>
            </a:r>
            <a:br>
              <a:rPr lang="hr-HR" sz="2400" b="1" dirty="0"/>
            </a:br>
            <a:r>
              <a:rPr lang="hr-HR" sz="2400" i="1" dirty="0"/>
              <a:t>Koje ti životinje mogu nauditi?</a:t>
            </a:r>
            <a:endParaRPr lang="hr-HR" sz="2400" b="1" dirty="0"/>
          </a:p>
          <a:p>
            <a:r>
              <a:rPr lang="en-US" sz="2400" b="1" dirty="0"/>
              <a:t>Which</a:t>
            </a:r>
            <a:r>
              <a:rPr lang="hr-HR" sz="2400" b="1" dirty="0"/>
              <a:t> </a:t>
            </a:r>
            <a:r>
              <a:rPr lang="en-US" sz="2400" b="1" dirty="0"/>
              <a:t>animals are popular/unpopular as pets?</a:t>
            </a:r>
            <a:br>
              <a:rPr lang="hr-HR" sz="2400" b="1" dirty="0"/>
            </a:br>
            <a:r>
              <a:rPr lang="hr-HR" sz="2400" i="1" dirty="0"/>
              <a:t>Koje životinje su/nisu popularne kao kućni ljubimci?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756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92" y="1164837"/>
            <a:ext cx="9941662" cy="21724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73036" y="371581"/>
            <a:ext cx="663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called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Croatian? </a:t>
            </a:r>
            <a:r>
              <a:rPr lang="hr-HR" sz="2000" i="1" dirty="0"/>
              <a:t>Koji su hrvatski nazivi za navedene životinje?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6003E2A-D637-4543-ADAC-B91D5795D1BC}"/>
              </a:ext>
            </a:extLst>
          </p:cNvPr>
          <p:cNvSpPr txBox="1">
            <a:spLocks/>
          </p:cNvSpPr>
          <p:nvPr/>
        </p:nvSpPr>
        <p:spPr>
          <a:xfrm>
            <a:off x="3860653" y="1531345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gušter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F79BADFD-E772-4E99-8666-C41C9670A7AD}"/>
              </a:ext>
            </a:extLst>
          </p:cNvPr>
          <p:cNvSpPr txBox="1">
            <a:spLocks/>
          </p:cNvSpPr>
          <p:nvPr/>
        </p:nvSpPr>
        <p:spPr>
          <a:xfrm>
            <a:off x="4700313" y="1531344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magarac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CDA9C5BC-26A9-4100-9122-5E486F87665A}"/>
              </a:ext>
            </a:extLst>
          </p:cNvPr>
          <p:cNvSpPr txBox="1">
            <a:spLocks/>
          </p:cNvSpPr>
          <p:nvPr/>
        </p:nvSpPr>
        <p:spPr>
          <a:xfrm>
            <a:off x="2180438" y="2046383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kanarinac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26C9820C-3E0F-43EC-97C3-2652858CB7CF}"/>
              </a:ext>
            </a:extLst>
          </p:cNvPr>
          <p:cNvSpPr txBox="1">
            <a:spLocks/>
          </p:cNvSpPr>
          <p:nvPr/>
        </p:nvSpPr>
        <p:spPr>
          <a:xfrm>
            <a:off x="1998346" y="2550789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škorpion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281DBD32-DFA1-4619-A0B8-ACAE7FBF6609}"/>
              </a:ext>
            </a:extLst>
          </p:cNvPr>
          <p:cNvSpPr txBox="1">
            <a:spLocks/>
          </p:cNvSpPr>
          <p:nvPr/>
        </p:nvSpPr>
        <p:spPr>
          <a:xfrm>
            <a:off x="3035794" y="2549118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čimpanza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366229F6-9360-4126-B55F-61290CBF8D0E}"/>
              </a:ext>
            </a:extLst>
          </p:cNvPr>
          <p:cNvSpPr txBox="1">
            <a:spLocks/>
          </p:cNvSpPr>
          <p:nvPr/>
        </p:nvSpPr>
        <p:spPr>
          <a:xfrm>
            <a:off x="3818713" y="2995365"/>
            <a:ext cx="171910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polarni medvjed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5DF982F8-B96C-4DB4-892F-41A48D4E9DC4}"/>
              </a:ext>
            </a:extLst>
          </p:cNvPr>
          <p:cNvSpPr txBox="1">
            <a:spLocks/>
          </p:cNvSpPr>
          <p:nvPr/>
        </p:nvSpPr>
        <p:spPr>
          <a:xfrm>
            <a:off x="5478611" y="2540182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piton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D8C9F6B0-D783-42DC-9492-E3747F848789}"/>
              </a:ext>
            </a:extLst>
          </p:cNvPr>
          <p:cNvSpPr txBox="1">
            <a:spLocks/>
          </p:cNvSpPr>
          <p:nvPr/>
        </p:nvSpPr>
        <p:spPr>
          <a:xfrm>
            <a:off x="6372191" y="2540182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kokoš</a:t>
            </a:r>
          </a:p>
        </p:txBody>
      </p:sp>
      <p:pic>
        <p:nvPicPr>
          <p:cNvPr id="32" name="Slika 31">
            <a:extLst>
              <a:ext uri="{FF2B5EF4-FFF2-40B4-BE49-F238E27FC236}">
                <a16:creationId xmlns:a16="http://schemas.microsoft.com/office/drawing/2014/main" id="{CAE16302-95BC-449C-90B6-18695C836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92" y="4609722"/>
            <a:ext cx="9941662" cy="21320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E6F5F2A8-BCFB-4C3D-A0B5-E509E635C2E3}"/>
              </a:ext>
            </a:extLst>
          </p:cNvPr>
          <p:cNvSpPr txBox="1">
            <a:spLocks/>
          </p:cNvSpPr>
          <p:nvPr/>
        </p:nvSpPr>
        <p:spPr>
          <a:xfrm>
            <a:off x="5078740" y="3533022"/>
            <a:ext cx="696794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keep</a:t>
            </a:r>
            <a:r>
              <a:rPr lang="hr-HR" sz="2000" b="1" dirty="0"/>
              <a:t> as </a:t>
            </a:r>
            <a:r>
              <a:rPr lang="hr-HR" sz="2000" b="1" dirty="0" err="1"/>
              <a:t>pets</a:t>
            </a:r>
            <a:r>
              <a:rPr lang="hr-HR" sz="2000" b="1" dirty="0"/>
              <a:t>.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above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are: </a:t>
            </a:r>
            <a:r>
              <a:rPr lang="hr-HR" sz="2000" i="1" dirty="0"/>
              <a:t>Zaokruži životinje koje ljudi drže kao kućne ljubimce. Koje od životinja su: 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B4467DFE-0C20-415C-BFC8-1A47E0B121BD}"/>
              </a:ext>
            </a:extLst>
          </p:cNvPr>
          <p:cNvSpPr txBox="1">
            <a:spLocks/>
          </p:cNvSpPr>
          <p:nvPr/>
        </p:nvSpPr>
        <p:spPr>
          <a:xfrm>
            <a:off x="4411295" y="4966766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domaće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330D3C8C-205B-460D-B6D0-0B33F23923F5}"/>
              </a:ext>
            </a:extLst>
          </p:cNvPr>
          <p:cNvSpPr txBox="1">
            <a:spLocks/>
          </p:cNvSpPr>
          <p:nvPr/>
        </p:nvSpPr>
        <p:spPr>
          <a:xfrm>
            <a:off x="5671061" y="4963462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krznene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547D4EF7-AC5C-4F0B-AC1A-F41E376680AE}"/>
              </a:ext>
            </a:extLst>
          </p:cNvPr>
          <p:cNvSpPr txBox="1">
            <a:spLocks/>
          </p:cNvSpPr>
          <p:nvPr/>
        </p:nvSpPr>
        <p:spPr>
          <a:xfrm>
            <a:off x="6804248" y="4958447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umiljate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E1D3D2B0-F605-42F4-B35C-5840E498BFD6}"/>
              </a:ext>
            </a:extLst>
          </p:cNvPr>
          <p:cNvSpPr txBox="1">
            <a:spLocks/>
          </p:cNvSpPr>
          <p:nvPr/>
        </p:nvSpPr>
        <p:spPr>
          <a:xfrm>
            <a:off x="8004838" y="496908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odane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FD79A197-0340-45E2-8754-EE1AEE38774E}"/>
              </a:ext>
            </a:extLst>
          </p:cNvPr>
          <p:cNvSpPr txBox="1">
            <a:spLocks/>
          </p:cNvSpPr>
          <p:nvPr/>
        </p:nvSpPr>
        <p:spPr>
          <a:xfrm>
            <a:off x="9264604" y="4958447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otrovne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6E90D1BF-44D5-47EA-BFF3-87AD7092EBBC}"/>
              </a:ext>
            </a:extLst>
          </p:cNvPr>
          <p:cNvSpPr txBox="1">
            <a:spLocks/>
          </p:cNvSpPr>
          <p:nvPr/>
        </p:nvSpPr>
        <p:spPr>
          <a:xfrm>
            <a:off x="4751126" y="5611943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bezopasne</a:t>
            </a: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C6D91FE8-59AA-40DB-8392-7EBCD3A5B81D}"/>
              </a:ext>
            </a:extLst>
          </p:cNvPr>
          <p:cNvSpPr txBox="1">
            <a:spLocks/>
          </p:cNvSpPr>
          <p:nvPr/>
        </p:nvSpPr>
        <p:spPr>
          <a:xfrm>
            <a:off x="6409552" y="5615042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šarene</a:t>
            </a: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C82FEC8F-34F1-46A3-81DE-FDBCAD369B29}"/>
              </a:ext>
            </a:extLst>
          </p:cNvPr>
          <p:cNvSpPr txBox="1">
            <a:spLocks/>
          </p:cNvSpPr>
          <p:nvPr/>
        </p:nvSpPr>
        <p:spPr>
          <a:xfrm>
            <a:off x="7873100" y="559790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tihe</a:t>
            </a: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95D7C990-7388-43E3-AACE-5A22185ED2A9}"/>
              </a:ext>
            </a:extLst>
          </p:cNvPr>
          <p:cNvSpPr txBox="1">
            <a:spLocks/>
          </p:cNvSpPr>
          <p:nvPr/>
        </p:nvSpPr>
        <p:spPr>
          <a:xfrm>
            <a:off x="8747685" y="5598005"/>
            <a:ext cx="13912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smrtonosne</a:t>
            </a:r>
          </a:p>
        </p:txBody>
      </p:sp>
    </p:spTree>
    <p:extLst>
      <p:ext uri="{BB962C8B-B14F-4D97-AF65-F5344CB8AC3E}">
        <p14:creationId xmlns:p14="http://schemas.microsoft.com/office/powerpoint/2010/main" val="24008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  <p:bldP spid="15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9151" y="1626781"/>
            <a:ext cx="6850436" cy="52312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What kind of animals do you</a:t>
            </a:r>
            <a:r>
              <a:rPr lang="hr-HR" sz="2000" b="1" dirty="0"/>
              <a:t> </a:t>
            </a:r>
            <a:r>
              <a:rPr lang="en-US" sz="2000" b="1" dirty="0"/>
              <a:t>like the best? </a:t>
            </a:r>
            <a:br>
              <a:rPr lang="hr-HR" sz="2000" b="1" dirty="0"/>
            </a:br>
            <a:r>
              <a:rPr lang="hr-HR" sz="2000" i="1" dirty="0"/>
              <a:t>Kakve životinje najviše voliš?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Which animals would you like to</a:t>
            </a:r>
            <a:r>
              <a:rPr lang="hr-HR" sz="2000" b="1" dirty="0"/>
              <a:t> </a:t>
            </a:r>
            <a:r>
              <a:rPr lang="en-US" sz="2000" b="1" dirty="0"/>
              <a:t>have as pets? </a:t>
            </a:r>
            <a:br>
              <a:rPr lang="hr-HR" sz="2000" b="1" dirty="0"/>
            </a:br>
            <a:r>
              <a:rPr lang="hr-HR" sz="2000" i="1" dirty="0"/>
              <a:t>Kakve životinje bi ti želio imati za kućnog ljubimca?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Which animals are hard to keep?</a:t>
            </a:r>
            <a:r>
              <a:rPr lang="hr-HR" sz="2000" b="1" dirty="0"/>
              <a:t> </a:t>
            </a:r>
            <a:r>
              <a:rPr lang="en-US" sz="2000" b="1" dirty="0"/>
              <a:t>Why? </a:t>
            </a:r>
            <a:br>
              <a:rPr lang="hr-HR" sz="2000" b="1" dirty="0"/>
            </a:br>
            <a:r>
              <a:rPr lang="hr-HR" sz="2000" i="1" dirty="0"/>
              <a:t>Koje životinje je teško držati za kućnog ljubimca? Zašto?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Why are people afraid of some animals?</a:t>
            </a:r>
            <a:br>
              <a:rPr lang="hr-HR" sz="2000" b="1" dirty="0"/>
            </a:br>
            <a:r>
              <a:rPr lang="hr-HR" sz="2000" i="1" dirty="0"/>
              <a:t>Zašto se ljudi boje nekih životinja?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Why do people grow strong bonds with their</a:t>
            </a:r>
            <a:r>
              <a:rPr lang="hr-HR" sz="2000" b="1" dirty="0"/>
              <a:t> </a:t>
            </a:r>
            <a:r>
              <a:rPr lang="en-US" sz="2000" b="1" dirty="0"/>
              <a:t>dogs?</a:t>
            </a:r>
            <a:br>
              <a:rPr lang="hr-HR" sz="2000" b="1" dirty="0"/>
            </a:br>
            <a:r>
              <a:rPr lang="hr-HR" sz="2000" i="1" dirty="0"/>
              <a:t>Zašto se ljudi tako jako povežu sa svojim psima?</a:t>
            </a:r>
            <a:endParaRPr lang="hr-HR" sz="20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E78372-CE68-49D3-80E3-D44316507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510363"/>
            <a:ext cx="8220725" cy="58050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669CE20-048C-4AB6-AB04-04ED19925144}"/>
              </a:ext>
            </a:extLst>
          </p:cNvPr>
          <p:cNvSpPr txBox="1">
            <a:spLocks/>
          </p:cNvSpPr>
          <p:nvPr/>
        </p:nvSpPr>
        <p:spPr>
          <a:xfrm>
            <a:off x="8688172" y="914400"/>
            <a:ext cx="3085277" cy="540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Liam Andrews is an animal lover. He has quite a lot of pets.</a:t>
            </a:r>
            <a:r>
              <a:rPr lang="hr-HR" sz="2000" b="1" dirty="0"/>
              <a:t> </a:t>
            </a:r>
            <a:r>
              <a:rPr lang="en-US" sz="2000" b="1" dirty="0"/>
              <a:t>Before you read the text about Liam make a few guesses. Then read the text and check.</a:t>
            </a:r>
            <a:r>
              <a:rPr lang="hr-HR" sz="2000" i="1" dirty="0"/>
              <a:t> </a:t>
            </a:r>
            <a:r>
              <a:rPr lang="hr-HR" sz="2000" i="1" dirty="0" err="1"/>
              <a:t>Liam</a:t>
            </a:r>
            <a:r>
              <a:rPr lang="hr-HR" sz="2000" i="1" dirty="0"/>
              <a:t> Andrews je obožavatelj životinja. Ima jako puno kućnih ljubimaca. Prije nego počneš čitati pokušaj pogoditi odgovore na pitanja iznad teksta. Potom pročitaj tekst i provjeri jesi li bio u pravu.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Nepoznate riječi potraži u rječniku na kraju svog udžbenika.</a:t>
            </a:r>
          </a:p>
        </p:txBody>
      </p:sp>
    </p:spTree>
    <p:extLst>
      <p:ext uri="{BB962C8B-B14F-4D97-AF65-F5344CB8AC3E}">
        <p14:creationId xmlns:p14="http://schemas.microsoft.com/office/powerpoint/2010/main" val="240495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E78372-CE68-49D3-80E3-D44316507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510363"/>
            <a:ext cx="8220725" cy="58050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669CE20-048C-4AB6-AB04-04ED19925144}"/>
              </a:ext>
            </a:extLst>
          </p:cNvPr>
          <p:cNvSpPr txBox="1">
            <a:spLocks/>
          </p:cNvSpPr>
          <p:nvPr/>
        </p:nvSpPr>
        <p:spPr>
          <a:xfrm>
            <a:off x="8688172" y="914400"/>
            <a:ext cx="3318098" cy="540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creepy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crawl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roomate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obsessed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wrapped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gets</a:t>
            </a:r>
            <a:r>
              <a:rPr lang="hr-HR" sz="2000" b="1" dirty="0"/>
              <a:t> </a:t>
            </a:r>
            <a:r>
              <a:rPr lang="hr-HR" sz="2000" b="1" dirty="0" err="1"/>
              <a:t>panicky</a:t>
            </a:r>
            <a:endParaRPr lang="hr-HR" sz="2000" b="1" dirty="0"/>
          </a:p>
          <a:p>
            <a:pPr marL="0" indent="0">
              <a:buNone/>
            </a:pPr>
            <a:br>
              <a:rPr lang="hr-HR" sz="2000" b="1" dirty="0"/>
            </a:br>
            <a:r>
              <a:rPr lang="hr-HR" sz="2000" b="1" dirty="0" err="1"/>
              <a:t>feed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bite</a:t>
            </a:r>
          </a:p>
          <a:p>
            <a:pPr marL="0" indent="0">
              <a:buNone/>
            </a:pPr>
            <a:r>
              <a:rPr lang="hr-HR" sz="2000" b="1" dirty="0" err="1"/>
              <a:t>exotic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animal</a:t>
            </a:r>
            <a:r>
              <a:rPr lang="hr-HR" sz="2000" b="1" dirty="0"/>
              <a:t> </a:t>
            </a:r>
            <a:r>
              <a:rPr lang="hr-HR" sz="2000" b="1" dirty="0" err="1"/>
              <a:t>shelter</a:t>
            </a: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C0EB655-2E18-47FE-AEB0-4C1C38944A54}"/>
              </a:ext>
            </a:extLst>
          </p:cNvPr>
          <p:cNvSpPr txBox="1">
            <a:spLocks/>
          </p:cNvSpPr>
          <p:nvPr/>
        </p:nvSpPr>
        <p:spPr>
          <a:xfrm>
            <a:off x="10414735" y="914399"/>
            <a:ext cx="1591535" cy="540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jeziv</a:t>
            </a:r>
          </a:p>
          <a:p>
            <a:pPr marL="0" indent="0">
              <a:buNone/>
            </a:pPr>
            <a:r>
              <a:rPr lang="hr-HR" sz="2000" i="1" dirty="0"/>
              <a:t>puzati</a:t>
            </a:r>
          </a:p>
          <a:p>
            <a:pPr marL="0" indent="0">
              <a:buNone/>
            </a:pPr>
            <a:r>
              <a:rPr lang="hr-HR" sz="2000" i="1" dirty="0"/>
              <a:t>cimer</a:t>
            </a:r>
          </a:p>
          <a:p>
            <a:pPr marL="0" indent="0">
              <a:buNone/>
            </a:pPr>
            <a:r>
              <a:rPr lang="hr-HR" sz="2000" i="1" dirty="0"/>
              <a:t>opsjednut</a:t>
            </a:r>
          </a:p>
          <a:p>
            <a:pPr marL="0" indent="0">
              <a:buNone/>
            </a:pPr>
            <a:r>
              <a:rPr lang="hr-HR" sz="2000" i="1" dirty="0"/>
              <a:t>omotan</a:t>
            </a:r>
          </a:p>
          <a:p>
            <a:pPr marL="0" indent="0">
              <a:buNone/>
            </a:pPr>
            <a:r>
              <a:rPr lang="hr-HR" sz="2000" i="1" dirty="0"/>
              <a:t>uhvati ih panika</a:t>
            </a:r>
          </a:p>
          <a:p>
            <a:pPr marL="0" indent="0">
              <a:buNone/>
            </a:pPr>
            <a:r>
              <a:rPr lang="hr-HR" sz="2000" i="1" dirty="0"/>
              <a:t>nahraniti</a:t>
            </a:r>
          </a:p>
          <a:p>
            <a:pPr marL="0" indent="0">
              <a:buNone/>
            </a:pPr>
            <a:r>
              <a:rPr lang="hr-HR" sz="2000" i="1" dirty="0"/>
              <a:t>ugriz</a:t>
            </a:r>
          </a:p>
          <a:p>
            <a:pPr marL="0" indent="0">
              <a:buNone/>
            </a:pPr>
            <a:r>
              <a:rPr lang="hr-HR" sz="2000" i="1" dirty="0"/>
              <a:t>egzotičan</a:t>
            </a:r>
          </a:p>
          <a:p>
            <a:pPr marL="0" indent="0">
              <a:buNone/>
            </a:pPr>
            <a:r>
              <a:rPr lang="hr-HR" sz="2000" i="1" dirty="0"/>
              <a:t>utočište za životinje</a:t>
            </a:r>
          </a:p>
        </p:txBody>
      </p:sp>
    </p:spTree>
    <p:extLst>
      <p:ext uri="{BB962C8B-B14F-4D97-AF65-F5344CB8AC3E}">
        <p14:creationId xmlns:p14="http://schemas.microsoft.com/office/powerpoint/2010/main" val="33816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E78372-CE68-49D3-80E3-D44316507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6" y="510363"/>
            <a:ext cx="8220725" cy="58050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669CE20-048C-4AB6-AB04-04ED19925144}"/>
              </a:ext>
            </a:extLst>
          </p:cNvPr>
          <p:cNvSpPr txBox="1">
            <a:spLocks/>
          </p:cNvSpPr>
          <p:nvPr/>
        </p:nvSpPr>
        <p:spPr>
          <a:xfrm>
            <a:off x="8688173" y="92299"/>
            <a:ext cx="3269201" cy="67304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does Liam live?</a:t>
            </a:r>
            <a:r>
              <a:rPr lang="hr-HR" sz="2000" b="1" dirty="0"/>
              <a:t> </a:t>
            </a:r>
            <a:r>
              <a:rPr lang="hr-HR" sz="2000" i="1" dirty="0"/>
              <a:t>Gdje </a:t>
            </a:r>
            <a:r>
              <a:rPr lang="hr-HR" sz="2000" i="1" dirty="0" err="1"/>
              <a:t>Liam</a:t>
            </a:r>
            <a:r>
              <a:rPr lang="hr-HR" sz="2000" i="1" dirty="0"/>
              <a:t> živi?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many pets has he got?</a:t>
            </a:r>
            <a:r>
              <a:rPr lang="hr-HR" sz="2000" b="1" dirty="0"/>
              <a:t> </a:t>
            </a:r>
            <a:r>
              <a:rPr lang="hr-HR" sz="2000" i="1" dirty="0"/>
              <a:t>Koliko kućnih ljubimaca 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creepy-crawlies?</a:t>
            </a:r>
            <a:r>
              <a:rPr lang="hr-HR" sz="2000" b="1" dirty="0"/>
              <a:t> </a:t>
            </a:r>
            <a:r>
              <a:rPr lang="hr-HR" sz="2000" i="1" dirty="0"/>
              <a:t>Što su to </a:t>
            </a:r>
            <a:r>
              <a:rPr lang="hr-HR" sz="2000" b="1" dirty="0" err="1"/>
              <a:t>creepy-crawlers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his parents like all his pets? </a:t>
            </a:r>
            <a:r>
              <a:rPr lang="hr-HR" sz="2000" i="1" dirty="0"/>
              <a:t>Sviđaju li se svi njegovi kućni ljubimci njegovim roditeljima?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of his pets</a:t>
            </a:r>
            <a:r>
              <a:rPr lang="hr-HR" sz="2000" b="1" dirty="0"/>
              <a:t> </a:t>
            </a:r>
            <a:r>
              <a:rPr lang="en-US" sz="2000" b="1" dirty="0"/>
              <a:t>does he spend a lot of time with? </a:t>
            </a:r>
            <a:r>
              <a:rPr lang="hr-HR" sz="2000" i="1" dirty="0"/>
              <a:t>Sa kojim ljubimcem provodi puno vremena?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this hobby</a:t>
            </a:r>
            <a:r>
              <a:rPr lang="hr-HR" sz="2000" b="1" dirty="0"/>
              <a:t> </a:t>
            </a:r>
            <a:r>
              <a:rPr lang="en-US" sz="2000" b="1" dirty="0"/>
              <a:t>time</a:t>
            </a:r>
            <a:r>
              <a:rPr lang="hr-HR" sz="2000" b="1" dirty="0"/>
              <a:t> </a:t>
            </a:r>
            <a:r>
              <a:rPr lang="en-US" sz="2000" b="1" dirty="0"/>
              <a:t>consuming? </a:t>
            </a:r>
            <a:r>
              <a:rPr lang="hr-HR" sz="2000" i="1" dirty="0"/>
              <a:t>Oduzima li mu ovaj hobi dosta vremena?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his pets sometimes hurt</a:t>
            </a:r>
            <a:r>
              <a:rPr lang="hr-HR" sz="2000" b="1" dirty="0"/>
              <a:t> </a:t>
            </a:r>
            <a:r>
              <a:rPr lang="en-US" sz="2000" b="1" dirty="0"/>
              <a:t>him? </a:t>
            </a:r>
            <a:r>
              <a:rPr lang="hr-HR" sz="2000" i="1" dirty="0"/>
              <a:t>Ozlijede li ga ponekad njegovi kućni ljubimci?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does he get new pets?</a:t>
            </a:r>
            <a:r>
              <a:rPr lang="hr-HR" sz="2000" b="1" dirty="0"/>
              <a:t> </a:t>
            </a:r>
            <a:r>
              <a:rPr lang="hr-HR" sz="2000" i="1" dirty="0"/>
              <a:t>Kako dolazi do novih ljubimaca?</a:t>
            </a:r>
          </a:p>
        </p:txBody>
      </p:sp>
    </p:spTree>
    <p:extLst>
      <p:ext uri="{BB962C8B-B14F-4D97-AF65-F5344CB8AC3E}">
        <p14:creationId xmlns:p14="http://schemas.microsoft.com/office/powerpoint/2010/main" val="356866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6C97D21-D76B-433F-8A9F-EDAA0379E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-9743"/>
            <a:ext cx="5135448" cy="687202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8E78372-CE68-49D3-80E3-D44316507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342" y="1185588"/>
            <a:ext cx="8220725" cy="12428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669CE20-048C-4AB6-AB04-04ED19925144}"/>
              </a:ext>
            </a:extLst>
          </p:cNvPr>
          <p:cNvSpPr txBox="1">
            <a:spLocks/>
          </p:cNvSpPr>
          <p:nvPr/>
        </p:nvSpPr>
        <p:spPr>
          <a:xfrm>
            <a:off x="5139719" y="0"/>
            <a:ext cx="6645348" cy="540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numbers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en-US" sz="2000" b="1" dirty="0"/>
              <a:t>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Pročitaj tekst još jednom i provjeri što znače sljedeći brojevi.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004FBC9-9A87-45DA-9C11-6AE1E71B9422}"/>
              </a:ext>
            </a:extLst>
          </p:cNvPr>
          <p:cNvSpPr txBox="1">
            <a:spLocks/>
          </p:cNvSpPr>
          <p:nvPr/>
        </p:nvSpPr>
        <p:spPr>
          <a:xfrm>
            <a:off x="5137252" y="2676180"/>
            <a:ext cx="6749949" cy="2349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16 – Liam Andrews is 16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endParaRPr lang="en-US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300 – Liam has more than 300 exotic pets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endParaRPr lang="en-US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60 – </a:t>
            </a:r>
            <a:r>
              <a:rPr lang="hr-HR" sz="2400" i="1" dirty="0">
                <a:solidFill>
                  <a:srgbClr val="FF0000"/>
                </a:solidFill>
              </a:rPr>
              <a:t>S</a:t>
            </a:r>
            <a:r>
              <a:rPr lang="en-US" sz="2400" i="1" dirty="0" err="1">
                <a:solidFill>
                  <a:srgbClr val="FF0000"/>
                </a:solidFill>
              </a:rPr>
              <a:t>ixty</a:t>
            </a:r>
            <a:r>
              <a:rPr lang="en-US" sz="2400" i="1" dirty="0">
                <a:solidFill>
                  <a:srgbClr val="FF0000"/>
                </a:solidFill>
              </a:rPr>
              <a:t> of his pets are Liam's roommates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endParaRPr lang="en-US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– </a:t>
            </a:r>
            <a:r>
              <a:rPr lang="hr-HR" sz="2400" i="1" dirty="0">
                <a:solidFill>
                  <a:srgbClr val="FF0000"/>
                </a:solidFill>
              </a:rPr>
              <a:t>H</a:t>
            </a:r>
            <a:r>
              <a:rPr lang="en-US" sz="2400" i="1" dirty="0">
                <a:solidFill>
                  <a:srgbClr val="FF0000"/>
                </a:solidFill>
              </a:rPr>
              <a:t>is python is 2 m long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1,300 – </a:t>
            </a:r>
            <a:r>
              <a:rPr lang="hr-HR" sz="2400" i="1">
                <a:solidFill>
                  <a:srgbClr val="FF0000"/>
                </a:solidFill>
              </a:rPr>
              <a:t>H</a:t>
            </a:r>
            <a:r>
              <a:rPr lang="en-US" sz="2400" i="1">
                <a:solidFill>
                  <a:srgbClr val="FF0000"/>
                </a:solidFill>
              </a:rPr>
              <a:t>e </a:t>
            </a:r>
            <a:r>
              <a:rPr lang="en-US" sz="2400" i="1" dirty="0">
                <a:solidFill>
                  <a:srgbClr val="FF0000"/>
                </a:solidFill>
              </a:rPr>
              <a:t>spends around £1,300 a year on pet food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200 – Liam has more than 200 bites on his body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67975C6-464F-4F63-BB9D-337121802EF8}"/>
              </a:ext>
            </a:extLst>
          </p:cNvPr>
          <p:cNvSpPr txBox="1">
            <a:spLocks/>
          </p:cNvSpPr>
          <p:nvPr/>
        </p:nvSpPr>
        <p:spPr>
          <a:xfrm>
            <a:off x="5275052" y="5273749"/>
            <a:ext cx="6749950" cy="1339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Naučeno možeš uvježbati i rješavanjem aktivnosti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https://wordwall.net/play/636/841/154</a:t>
            </a:r>
            <a:endParaRPr lang="hr-HR" sz="2000" i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65433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12308"/>
            <a:ext cx="5135205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214655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906" y="1672291"/>
            <a:ext cx="8637225" cy="48306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732801"/>
            <a:ext cx="6742694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left</a:t>
            </a:r>
            <a:r>
              <a:rPr lang="hr-HR" sz="2000" b="1" dirty="0"/>
              <a:t> to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paraphrases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Poveži riječi sa objašnjenjima.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6306543" y="2739743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298A1B2-69F7-4BFD-959D-2910F8AB5A05}"/>
              </a:ext>
            </a:extLst>
          </p:cNvPr>
          <p:cNvSpPr txBox="1">
            <a:spLocks/>
          </p:cNvSpPr>
          <p:nvPr/>
        </p:nvSpPr>
        <p:spPr>
          <a:xfrm>
            <a:off x="6306543" y="4399726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35BE74C-1995-4F24-8600-2ED55FF02975}"/>
              </a:ext>
            </a:extLst>
          </p:cNvPr>
          <p:cNvSpPr txBox="1">
            <a:spLocks/>
          </p:cNvSpPr>
          <p:nvPr/>
        </p:nvSpPr>
        <p:spPr>
          <a:xfrm>
            <a:off x="6306543" y="5511679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EDC3961-9EB9-4D97-A500-19169B7F356D}"/>
              </a:ext>
            </a:extLst>
          </p:cNvPr>
          <p:cNvSpPr txBox="1">
            <a:spLocks/>
          </p:cNvSpPr>
          <p:nvPr/>
        </p:nvSpPr>
        <p:spPr>
          <a:xfrm>
            <a:off x="6306543" y="3839094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03C2931-BF89-4B1E-99D2-097699F32785}"/>
              </a:ext>
            </a:extLst>
          </p:cNvPr>
          <p:cNvSpPr txBox="1">
            <a:spLocks/>
          </p:cNvSpPr>
          <p:nvPr/>
        </p:nvSpPr>
        <p:spPr>
          <a:xfrm>
            <a:off x="6306543" y="6076039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E651DF5-01CA-47C2-83EE-B8F8E2F6402D}"/>
              </a:ext>
            </a:extLst>
          </p:cNvPr>
          <p:cNvSpPr txBox="1">
            <a:spLocks/>
          </p:cNvSpPr>
          <p:nvPr/>
        </p:nvSpPr>
        <p:spPr>
          <a:xfrm>
            <a:off x="6306543" y="3281693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0E16D4A-5A4C-4DE7-8E0E-F70C081367FE}"/>
              </a:ext>
            </a:extLst>
          </p:cNvPr>
          <p:cNvSpPr txBox="1">
            <a:spLocks/>
          </p:cNvSpPr>
          <p:nvPr/>
        </p:nvSpPr>
        <p:spPr>
          <a:xfrm>
            <a:off x="6306543" y="2173608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DFBD6EF-68C6-43C1-A4C0-67C8B91B4D24}"/>
              </a:ext>
            </a:extLst>
          </p:cNvPr>
          <p:cNvSpPr txBox="1">
            <a:spLocks/>
          </p:cNvSpPr>
          <p:nvPr/>
        </p:nvSpPr>
        <p:spPr>
          <a:xfrm>
            <a:off x="6306543" y="4956818"/>
            <a:ext cx="2856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  <p:bldP spid="9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708</Words>
  <Application>Microsoft Office PowerPoint</Application>
  <PresentationFormat>Široki zaslon</PresentationFormat>
  <Paragraphs>131</Paragraphs>
  <Slides>19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5" baseType="lpstr">
      <vt:lpstr>Calibri Light</vt:lpstr>
      <vt:lpstr>Ink Free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157</cp:revision>
  <dcterms:created xsi:type="dcterms:W3CDTF">2020-09-15T16:13:04Z</dcterms:created>
  <dcterms:modified xsi:type="dcterms:W3CDTF">2020-11-07T10:09:42Z</dcterms:modified>
</cp:coreProperties>
</file>